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65" r:id="rId4"/>
    <p:sldId id="264" r:id="rId5"/>
  </p:sldIdLst>
  <p:sldSz cx="7562850" cy="10688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244">
          <p15:clr>
            <a:srgbClr val="A4A3A4"/>
          </p15:clr>
        </p15:guide>
        <p15:guide id="2" pos="47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9C582"/>
    <a:srgbClr val="BF0D23"/>
    <a:srgbClr val="373535"/>
    <a:srgbClr val="E2E1E3"/>
    <a:srgbClr val="CC0A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837"/>
    <p:restoredTop sz="99549" autoAdjust="0"/>
  </p:normalViewPr>
  <p:slideViewPr>
    <p:cSldViewPr snapToGrid="0" snapToObjects="1">
      <p:cViewPr>
        <p:scale>
          <a:sx n="120" d="100"/>
          <a:sy n="120" d="100"/>
        </p:scale>
        <p:origin x="2208" y="-600"/>
      </p:cViewPr>
      <p:guideLst>
        <p:guide orient="horz" pos="6244"/>
        <p:guide pos="476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7214" y="3320407"/>
            <a:ext cx="6428423" cy="2291129"/>
          </a:xfrm>
        </p:spPr>
        <p:txBody>
          <a:bodyPr/>
          <a:lstStyle/>
          <a:p>
            <a:r>
              <a:rPr lang="en-GB" smtClean="0"/>
              <a:t>Click to edit Master title style</a:t>
            </a:r>
            <a:endParaRPr lang="en-US"/>
          </a:p>
        </p:txBody>
      </p:sp>
      <p:sp>
        <p:nvSpPr>
          <p:cNvPr id="3" name="Subtitle 2"/>
          <p:cNvSpPr>
            <a:spLocks noGrp="1"/>
          </p:cNvSpPr>
          <p:nvPr>
            <p:ph type="subTitle" idx="1"/>
          </p:nvPr>
        </p:nvSpPr>
        <p:spPr>
          <a:xfrm>
            <a:off x="1134428" y="6056895"/>
            <a:ext cx="5293995" cy="273154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330A8E69-12F6-BF4E-A131-08C3E80C2CAA}" type="datetimeFigureOut">
              <a:rPr lang="en-US" smtClean="0"/>
              <a:t>5/9/18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48FE71-7F2B-7C47-ACB9-2F7F70DAE07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330A8E69-12F6-BF4E-A131-08C3E80C2CAA}" type="datetimeFigureOut">
              <a:rPr lang="en-US" smtClean="0"/>
              <a:t>5/9/18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48FE71-7F2B-7C47-ACB9-2F7F70DAE07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535084" y="668040"/>
            <a:ext cx="1407530" cy="1421440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312493" y="668040"/>
            <a:ext cx="4096544" cy="1421440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330A8E69-12F6-BF4E-A131-08C3E80C2CAA}" type="datetimeFigureOut">
              <a:rPr lang="en-US" smtClean="0"/>
              <a:t>5/9/18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48FE71-7F2B-7C47-ACB9-2F7F70DAE07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330A8E69-12F6-BF4E-A131-08C3E80C2CAA}" type="datetimeFigureOut">
              <a:rPr lang="en-US" smtClean="0"/>
              <a:t>5/9/18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48FE71-7F2B-7C47-ACB9-2F7F70DAE07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97413" y="6868441"/>
            <a:ext cx="6428423" cy="2122882"/>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597413" y="4530301"/>
            <a:ext cx="6428423" cy="233813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330A8E69-12F6-BF4E-A131-08C3E80C2CAA}" type="datetimeFigureOut">
              <a:rPr lang="en-US" smtClean="0"/>
              <a:t>5/9/18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48FE71-7F2B-7C47-ACB9-2F7F70DAE07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312493"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3190577"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330A8E69-12F6-BF4E-A131-08C3E80C2CAA}" type="datetimeFigureOut">
              <a:rPr lang="en-US" smtClean="0"/>
              <a:t>5/9/18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48FE71-7F2B-7C47-ACB9-2F7F70DAE07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78143" y="428041"/>
            <a:ext cx="6806565" cy="178144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378143" y="2392573"/>
            <a:ext cx="3341572"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378143" y="3389684"/>
            <a:ext cx="3341572"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3841823" y="2392573"/>
            <a:ext cx="3342885"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3841823" y="3389684"/>
            <a:ext cx="3342885"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330A8E69-12F6-BF4E-A131-08C3E80C2CAA}" type="datetimeFigureOut">
              <a:rPr lang="en-US" smtClean="0"/>
              <a:t>5/9/18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48FE71-7F2B-7C47-ACB9-2F7F70DAE07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330A8E69-12F6-BF4E-A131-08C3E80C2CAA}" type="datetimeFigureOut">
              <a:rPr lang="en-US" smtClean="0"/>
              <a:t>5/9/18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48FE71-7F2B-7C47-ACB9-2F7F70DAE07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0A8E69-12F6-BF4E-A131-08C3E80C2CAA}" type="datetimeFigureOut">
              <a:rPr lang="en-US" smtClean="0"/>
              <a:t>5/9/18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48FE71-7F2B-7C47-ACB9-2F7F70DAE07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8143" y="425566"/>
            <a:ext cx="2488126" cy="181113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2956864" y="425567"/>
            <a:ext cx="4227843" cy="91224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378143" y="2236697"/>
            <a:ext cx="2488126" cy="73113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330A8E69-12F6-BF4E-A131-08C3E80C2CAA}" type="datetimeFigureOut">
              <a:rPr lang="en-US" smtClean="0"/>
              <a:t>5/9/18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48FE71-7F2B-7C47-ACB9-2F7F70DAE07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372" y="7482047"/>
            <a:ext cx="4537710" cy="88329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482372" y="955049"/>
            <a:ext cx="4537710" cy="64131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482372" y="8365344"/>
            <a:ext cx="4537710" cy="1254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330A8E69-12F6-BF4E-A131-08C3E80C2CAA}" type="datetimeFigureOut">
              <a:rPr lang="en-US" smtClean="0"/>
              <a:t>5/9/18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48FE71-7F2B-7C47-ACB9-2F7F70DAE07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8143" y="428041"/>
            <a:ext cx="6806565" cy="178144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378143" y="2494016"/>
            <a:ext cx="6806565" cy="7054007"/>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378143" y="9906785"/>
            <a:ext cx="1764665" cy="569071"/>
          </a:xfrm>
          <a:prstGeom prst="rect">
            <a:avLst/>
          </a:prstGeom>
        </p:spPr>
        <p:txBody>
          <a:bodyPr vert="horz" lIns="91440" tIns="45720" rIns="91440" bIns="45720" rtlCol="0" anchor="ctr"/>
          <a:lstStyle>
            <a:lvl1pPr algn="l">
              <a:defRPr sz="1200">
                <a:solidFill>
                  <a:schemeClr val="tx1">
                    <a:tint val="75000"/>
                  </a:schemeClr>
                </a:solidFill>
              </a:defRPr>
            </a:lvl1pPr>
          </a:lstStyle>
          <a:p>
            <a:fld id="{330A8E69-12F6-BF4E-A131-08C3E80C2CAA}" type="datetimeFigureOut">
              <a:rPr lang="en-US" smtClean="0"/>
              <a:t>5/9/18</a:t>
            </a:fld>
            <a:endParaRPr lang="en-US"/>
          </a:p>
        </p:txBody>
      </p:sp>
      <p:sp>
        <p:nvSpPr>
          <p:cNvPr id="5" name="Footer Placeholder 4"/>
          <p:cNvSpPr>
            <a:spLocks noGrp="1"/>
          </p:cNvSpPr>
          <p:nvPr>
            <p:ph type="ftr" sz="quarter" idx="3"/>
          </p:nvPr>
        </p:nvSpPr>
        <p:spPr>
          <a:xfrm>
            <a:off x="2583974" y="9906785"/>
            <a:ext cx="2394903" cy="5690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20043" y="9906785"/>
            <a:ext cx="1764665" cy="569071"/>
          </a:xfrm>
          <a:prstGeom prst="rect">
            <a:avLst/>
          </a:prstGeom>
        </p:spPr>
        <p:txBody>
          <a:bodyPr vert="horz" lIns="91440" tIns="45720" rIns="91440" bIns="45720" rtlCol="0" anchor="ctr"/>
          <a:lstStyle>
            <a:lvl1pPr algn="r">
              <a:defRPr sz="1200">
                <a:solidFill>
                  <a:schemeClr val="tx1">
                    <a:tint val="75000"/>
                  </a:schemeClr>
                </a:solidFill>
              </a:defRPr>
            </a:lvl1pPr>
          </a:lstStyle>
          <a:p>
            <a:fld id="{9048FE71-7F2B-7C47-ACB9-2F7F70DAE07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f"/><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723898" y="867383"/>
            <a:ext cx="6108701" cy="1812022"/>
          </a:xfrm>
          <a:prstGeom prst="rect">
            <a:avLst/>
          </a:prstGeom>
        </p:spPr>
      </p:pic>
      <p:sp>
        <p:nvSpPr>
          <p:cNvPr id="18" name="TextBox 17"/>
          <p:cNvSpPr txBox="1"/>
          <p:nvPr/>
        </p:nvSpPr>
        <p:spPr>
          <a:xfrm>
            <a:off x="723898" y="3009015"/>
            <a:ext cx="6108702" cy="6001643"/>
          </a:xfrm>
          <a:prstGeom prst="rect">
            <a:avLst/>
          </a:prstGeom>
          <a:noFill/>
        </p:spPr>
        <p:txBody>
          <a:bodyPr wrap="square" rtlCol="0">
            <a:spAutoFit/>
          </a:bodyPr>
          <a:lstStyle/>
          <a:p>
            <a:r>
              <a:rPr lang="en-US" sz="1200" dirty="0" smtClean="0"/>
              <a:t>Clinical Partnership is </a:t>
            </a:r>
            <a:r>
              <a:rPr lang="en-US" sz="1200" dirty="0"/>
              <a:t>committed to protecting your privacy. We understand the importance of ensuring that the personal information entrusted to us is protected and respected and we therefore treat personal data in accordance with our obligations under the Genera Data Protection Regulation, in addition to our clinical confidential requirements</a:t>
            </a:r>
            <a:r>
              <a:rPr lang="en-US" sz="1200" dirty="0" smtClean="0"/>
              <a:t>.</a:t>
            </a:r>
          </a:p>
          <a:p>
            <a:endParaRPr lang="en-US" sz="1200" dirty="0"/>
          </a:p>
          <a:p>
            <a:r>
              <a:rPr lang="en-US" sz="1200" dirty="0"/>
              <a:t>This privacy </a:t>
            </a:r>
            <a:r>
              <a:rPr lang="en-US" sz="1200" dirty="0" smtClean="0"/>
              <a:t>notice policy </a:t>
            </a:r>
            <a:r>
              <a:rPr lang="en-US" sz="1200" dirty="0"/>
              <a:t>sets out the basis on which any personal information we collect from you, or that you provide to us, will be processed by us. Please read the following carefully to understand our views and practices regarding your personal information and how we treat it</a:t>
            </a:r>
            <a:r>
              <a:rPr lang="en-US" sz="1200" dirty="0" smtClean="0"/>
              <a:t>.</a:t>
            </a:r>
          </a:p>
          <a:p>
            <a:endParaRPr lang="en-US" sz="1200" dirty="0">
              <a:solidFill>
                <a:srgbClr val="39C582"/>
              </a:solidFill>
            </a:endParaRPr>
          </a:p>
          <a:p>
            <a:r>
              <a:rPr lang="en-US" sz="1200" dirty="0">
                <a:solidFill>
                  <a:srgbClr val="39C582"/>
                </a:solidFill>
              </a:rPr>
              <a:t>INFORMATION WE COLLECT FROM YOU</a:t>
            </a:r>
          </a:p>
          <a:p>
            <a:r>
              <a:rPr lang="en-US" sz="1200" dirty="0"/>
              <a:t>We may collect and process the following personal information about you:</a:t>
            </a:r>
          </a:p>
          <a:p>
            <a:r>
              <a:rPr lang="en-US" sz="1200" dirty="0"/>
              <a:t>Information you give to us</a:t>
            </a:r>
          </a:p>
          <a:p>
            <a:pPr marL="171450" indent="-171450">
              <a:buFont typeface="Arial" charset="0"/>
              <a:buChar char="•"/>
            </a:pPr>
            <a:r>
              <a:rPr lang="en-US" sz="1200" dirty="0" smtClean="0"/>
              <a:t>Medical </a:t>
            </a:r>
            <a:r>
              <a:rPr lang="en-US" sz="1200" dirty="0"/>
              <a:t>Records – Information must be collected as part of your registration with </a:t>
            </a:r>
            <a:r>
              <a:rPr lang="en-US" sz="1200" dirty="0" smtClean="0"/>
              <a:t>us. </a:t>
            </a:r>
            <a:r>
              <a:rPr lang="en-US" sz="1200" dirty="0"/>
              <a:t>This includes information such as your name, address, date of birth, e-mail address, phone number, next of kin and medical history.</a:t>
            </a:r>
          </a:p>
          <a:p>
            <a:r>
              <a:rPr lang="en-US" sz="1200" dirty="0"/>
              <a:t>Failing to provide us with this information will result in us being unable to provide </a:t>
            </a:r>
            <a:r>
              <a:rPr lang="en-US" sz="1200" dirty="0" smtClean="0"/>
              <a:t>treatment.</a:t>
            </a:r>
          </a:p>
          <a:p>
            <a:pPr marL="171450" indent="-171450">
              <a:buFont typeface="Arial" charset="0"/>
              <a:buChar char="•"/>
            </a:pPr>
            <a:r>
              <a:rPr lang="en-US" sz="1200" dirty="0" smtClean="0"/>
              <a:t>Enquiries </a:t>
            </a:r>
            <a:r>
              <a:rPr lang="en-US" sz="1200" dirty="0"/>
              <a:t>– We may record your details in order to track and follow-up on enquiries, in addition to scheduling appointments. This includes information such as your name, e-mail address or phone number</a:t>
            </a:r>
            <a:r>
              <a:rPr lang="en-US" sz="1200" dirty="0" smtClean="0"/>
              <a:t>.</a:t>
            </a:r>
            <a:endParaRPr lang="en-US" sz="1200" dirty="0"/>
          </a:p>
          <a:p>
            <a:endParaRPr lang="en-US" sz="1200" dirty="0" smtClean="0"/>
          </a:p>
          <a:p>
            <a:r>
              <a:rPr lang="en-US" sz="1200" dirty="0" smtClean="0"/>
              <a:t>Information </a:t>
            </a:r>
            <a:r>
              <a:rPr lang="en-US" sz="1200" dirty="0"/>
              <a:t>we collect automatically </a:t>
            </a:r>
            <a:r>
              <a:rPr lang="en-US" sz="1200" dirty="0" smtClean="0"/>
              <a:t>with </a:t>
            </a:r>
            <a:r>
              <a:rPr lang="en-US" sz="1200" dirty="0"/>
              <a:t>regards to each of your visits to our website </a:t>
            </a:r>
            <a:r>
              <a:rPr lang="en-US" sz="1200" dirty="0" err="1" smtClean="0"/>
              <a:t>www.clinicalpartnership.co.uk</a:t>
            </a:r>
            <a:r>
              <a:rPr lang="en-US" sz="1200" dirty="0" smtClean="0"/>
              <a:t> &amp; </a:t>
            </a:r>
            <a:r>
              <a:rPr lang="en-US" sz="1200" dirty="0" err="1" smtClean="0"/>
              <a:t>www.dermatology.co.uk</a:t>
            </a:r>
            <a:r>
              <a:rPr lang="en-US" sz="1200" dirty="0" smtClean="0"/>
              <a:t> we </a:t>
            </a:r>
            <a:r>
              <a:rPr lang="en-US" sz="1200" dirty="0"/>
              <a:t>will automatically collect the following information:</a:t>
            </a:r>
          </a:p>
          <a:p>
            <a:pPr marL="171450" indent="-171450">
              <a:buFont typeface="Arial" charset="0"/>
              <a:buChar char="•"/>
            </a:pPr>
            <a:r>
              <a:rPr lang="en-US" sz="1200" dirty="0" smtClean="0"/>
              <a:t>Technical </a:t>
            </a:r>
            <a:r>
              <a:rPr lang="en-US" sz="1200" dirty="0"/>
              <a:t>information, including the Internet Protocol (IP) address used to connect your computer to the internet, browser type and version, time zone setting, browser plug-in types and version, operating system and platform; and</a:t>
            </a:r>
          </a:p>
          <a:p>
            <a:pPr marL="171450" indent="-171450">
              <a:buFont typeface="Arial" charset="0"/>
              <a:buChar char="•"/>
            </a:pPr>
            <a:r>
              <a:rPr lang="en-US" sz="1200" dirty="0" smtClean="0"/>
              <a:t>Information </a:t>
            </a:r>
            <a:r>
              <a:rPr lang="en-US" sz="1200" dirty="0"/>
              <a:t>about your visit, including the full Uniform Resource Locators (URL), clickstream to, through and from our Site (including date and time), products you viewed or searched for, page response times, download errors, length of visits to certain pages, page interaction information (such as scrolling, clicks and mouse-overs) and methods used to browse away from the page</a:t>
            </a:r>
            <a:r>
              <a:rPr lang="en-US" sz="1200" dirty="0" smtClean="0"/>
              <a:t>.</a:t>
            </a:r>
          </a:p>
          <a:p>
            <a:pPr marL="171450" indent="-171450">
              <a:buFont typeface="Arial" charset="0"/>
              <a:buChar char="•"/>
            </a:pPr>
            <a:endParaRPr lang="en-US" sz="1200" dirty="0">
              <a:solidFill>
                <a:srgbClr val="39C582"/>
              </a:solidFill>
            </a:endParaRPr>
          </a:p>
        </p:txBody>
      </p:sp>
      <p:sp>
        <p:nvSpPr>
          <p:cNvPr id="11" name="Rectangle 10"/>
          <p:cNvSpPr/>
          <p:nvPr/>
        </p:nvSpPr>
        <p:spPr>
          <a:xfrm>
            <a:off x="2921603" y="10039562"/>
            <a:ext cx="3843263" cy="80515"/>
          </a:xfrm>
          <a:prstGeom prst="rect">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sp>
        <p:nvSpPr>
          <p:cNvPr id="9" name="Rectangle 8"/>
          <p:cNvSpPr/>
          <p:nvPr/>
        </p:nvSpPr>
        <p:spPr>
          <a:xfrm>
            <a:off x="723899" y="714983"/>
            <a:ext cx="6108701" cy="152400"/>
          </a:xfrm>
          <a:prstGeom prst="rect">
            <a:avLst/>
          </a:prstGeom>
          <a:solidFill>
            <a:srgbClr val="39C58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sp>
        <p:nvSpPr>
          <p:cNvPr id="19" name="TextBox 18"/>
          <p:cNvSpPr txBox="1"/>
          <p:nvPr/>
        </p:nvSpPr>
        <p:spPr>
          <a:xfrm>
            <a:off x="723897" y="2086348"/>
            <a:ext cx="1643335" cy="646331"/>
          </a:xfrm>
          <a:prstGeom prst="rect">
            <a:avLst/>
          </a:prstGeom>
          <a:noFill/>
        </p:spPr>
        <p:txBody>
          <a:bodyPr wrap="none" rtlCol="0">
            <a:spAutoFit/>
          </a:bodyPr>
          <a:lstStyle/>
          <a:p>
            <a:r>
              <a:rPr lang="en-US" sz="3600" dirty="0">
                <a:solidFill>
                  <a:srgbClr val="39C582"/>
                </a:solidFill>
              </a:rPr>
              <a:t>p</a:t>
            </a:r>
            <a:r>
              <a:rPr lang="en-US" sz="3600" dirty="0" smtClean="0">
                <a:solidFill>
                  <a:srgbClr val="39C582"/>
                </a:solidFill>
              </a:rPr>
              <a:t>rivacy:</a:t>
            </a:r>
            <a:endParaRPr lang="en-US" sz="3600" dirty="0">
              <a:solidFill>
                <a:srgbClr val="39C582"/>
              </a:solidFill>
            </a:endParaRPr>
          </a:p>
        </p:txBody>
      </p:sp>
      <p:pic>
        <p:nvPicPr>
          <p:cNvPr id="16" name="Picture 15" descr="\\FABFAMILY\holjim\Holly\OFFICE\Dermatology \Clinical Partnership\Communication \CP - green.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897" y="9839744"/>
            <a:ext cx="1970236" cy="399635"/>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723899" y="723900"/>
            <a:ext cx="6108701" cy="152400"/>
          </a:xfrm>
          <a:prstGeom prst="rect">
            <a:avLst/>
          </a:prstGeom>
          <a:solidFill>
            <a:srgbClr val="39C58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sp>
        <p:nvSpPr>
          <p:cNvPr id="14" name="Rectangle 13"/>
          <p:cNvSpPr/>
          <p:nvPr/>
        </p:nvSpPr>
        <p:spPr>
          <a:xfrm>
            <a:off x="2921603" y="9999305"/>
            <a:ext cx="3910998" cy="80515"/>
          </a:xfrm>
          <a:prstGeom prst="rect">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sp>
        <p:nvSpPr>
          <p:cNvPr id="2" name="Rectangle 1"/>
          <p:cNvSpPr/>
          <p:nvPr/>
        </p:nvSpPr>
        <p:spPr>
          <a:xfrm>
            <a:off x="723899" y="1073888"/>
            <a:ext cx="6108701" cy="8217634"/>
          </a:xfrm>
          <a:prstGeom prst="rect">
            <a:avLst/>
          </a:prstGeom>
        </p:spPr>
        <p:txBody>
          <a:bodyPr wrap="square">
            <a:spAutoFit/>
          </a:bodyPr>
          <a:lstStyle/>
          <a:p>
            <a:r>
              <a:rPr lang="en-US" sz="1200" dirty="0">
                <a:solidFill>
                  <a:srgbClr val="39C582"/>
                </a:solidFill>
                <a:latin typeface="Calibri" charset="0"/>
                <a:ea typeface="Calibri" charset="0"/>
                <a:cs typeface="Calibri" charset="0"/>
              </a:rPr>
              <a:t>USES MADE OF THE INFORMATION WE COLLECT FROM YOU</a:t>
            </a:r>
          </a:p>
          <a:p>
            <a:r>
              <a:rPr lang="en-US" sz="1200" dirty="0">
                <a:latin typeface="Calibri" charset="0"/>
                <a:ea typeface="Calibri" charset="0"/>
                <a:cs typeface="Calibri" charset="0"/>
              </a:rPr>
              <a:t>When you provide personal information to us, the purpose for which you are providing the personal information will always be made clear</a:t>
            </a:r>
            <a:r>
              <a:rPr lang="en-US" sz="1200" dirty="0" smtClean="0">
                <a:latin typeface="Calibri" charset="0"/>
                <a:ea typeface="Calibri" charset="0"/>
                <a:cs typeface="Calibri" charset="0"/>
              </a:rPr>
              <a:t>.</a:t>
            </a:r>
          </a:p>
          <a:p>
            <a:endParaRPr lang="en-US" sz="1200" dirty="0">
              <a:latin typeface="Calibri" charset="0"/>
              <a:ea typeface="Calibri" charset="0"/>
              <a:cs typeface="Calibri" charset="0"/>
            </a:endParaRPr>
          </a:p>
          <a:p>
            <a:r>
              <a:rPr lang="en-US" sz="1200" dirty="0">
                <a:latin typeface="Calibri" charset="0"/>
                <a:ea typeface="Calibri" charset="0"/>
                <a:cs typeface="Calibri" charset="0"/>
              </a:rPr>
              <a:t>Information you give to us</a:t>
            </a:r>
          </a:p>
          <a:p>
            <a:r>
              <a:rPr lang="en-US" sz="1200" dirty="0">
                <a:latin typeface="Calibri" charset="0"/>
                <a:ea typeface="Calibri" charset="0"/>
                <a:cs typeface="Calibri" charset="0"/>
              </a:rPr>
              <a:t>We may use this information for some or all of the following reasons:</a:t>
            </a:r>
          </a:p>
          <a:p>
            <a:pPr marL="171450" indent="-171450">
              <a:buFont typeface="Arial" charset="0"/>
              <a:buChar char="•"/>
            </a:pPr>
            <a:r>
              <a:rPr lang="en-US" sz="1200" dirty="0" smtClean="0">
                <a:latin typeface="Calibri" charset="0"/>
                <a:ea typeface="Calibri" charset="0"/>
                <a:cs typeface="Calibri" charset="0"/>
              </a:rPr>
              <a:t>To </a:t>
            </a:r>
            <a:r>
              <a:rPr lang="en-US" sz="1200" dirty="0">
                <a:latin typeface="Calibri" charset="0"/>
                <a:ea typeface="Calibri" charset="0"/>
                <a:cs typeface="Calibri" charset="0"/>
              </a:rPr>
              <a:t>provide you with the information, </a:t>
            </a:r>
            <a:r>
              <a:rPr lang="en-US" sz="1200" dirty="0" smtClean="0">
                <a:latin typeface="Calibri" charset="0"/>
                <a:ea typeface="Calibri" charset="0"/>
                <a:cs typeface="Calibri" charset="0"/>
              </a:rPr>
              <a:t>treatments </a:t>
            </a:r>
            <a:r>
              <a:rPr lang="en-US" sz="1200" dirty="0">
                <a:latin typeface="Calibri" charset="0"/>
                <a:ea typeface="Calibri" charset="0"/>
                <a:cs typeface="Calibri" charset="0"/>
              </a:rPr>
              <a:t>and services that you request from us</a:t>
            </a:r>
          </a:p>
          <a:p>
            <a:pPr marL="171450" indent="-171450">
              <a:buFont typeface="Arial" charset="0"/>
              <a:buChar char="•"/>
            </a:pPr>
            <a:r>
              <a:rPr lang="en-US" sz="1200" dirty="0" smtClean="0">
                <a:latin typeface="Calibri" charset="0"/>
                <a:ea typeface="Calibri" charset="0"/>
                <a:cs typeface="Calibri" charset="0"/>
              </a:rPr>
              <a:t>Internally</a:t>
            </a:r>
            <a:r>
              <a:rPr lang="en-US" sz="1200" dirty="0">
                <a:latin typeface="Calibri" charset="0"/>
                <a:ea typeface="Calibri" charset="0"/>
                <a:cs typeface="Calibri" charset="0"/>
              </a:rPr>
              <a:t>, to inform decisions about our business operations or strategy</a:t>
            </a:r>
          </a:p>
          <a:p>
            <a:pPr marL="171450" indent="-171450">
              <a:buFont typeface="Arial" charset="0"/>
              <a:buChar char="•"/>
            </a:pPr>
            <a:r>
              <a:rPr lang="en-US" sz="1200" dirty="0" smtClean="0">
                <a:latin typeface="Calibri" charset="0"/>
                <a:ea typeface="Calibri" charset="0"/>
                <a:cs typeface="Calibri" charset="0"/>
              </a:rPr>
              <a:t>To </a:t>
            </a:r>
            <a:r>
              <a:rPr lang="en-US" sz="1200" dirty="0">
                <a:latin typeface="Calibri" charset="0"/>
                <a:ea typeface="Calibri" charset="0"/>
                <a:cs typeface="Calibri" charset="0"/>
              </a:rPr>
              <a:t>notify you about changes to our service</a:t>
            </a:r>
          </a:p>
          <a:p>
            <a:pPr marL="171450" indent="-171450">
              <a:buFont typeface="Arial" charset="0"/>
              <a:buChar char="•"/>
            </a:pPr>
            <a:r>
              <a:rPr lang="en-US" sz="1200" dirty="0" smtClean="0">
                <a:latin typeface="Calibri" charset="0"/>
                <a:ea typeface="Calibri" charset="0"/>
                <a:cs typeface="Calibri" charset="0"/>
              </a:rPr>
              <a:t>To </a:t>
            </a:r>
            <a:r>
              <a:rPr lang="en-US" sz="1200" dirty="0">
                <a:latin typeface="Calibri" charset="0"/>
                <a:ea typeface="Calibri" charset="0"/>
                <a:cs typeface="Calibri" charset="0"/>
              </a:rPr>
              <a:t>send you </a:t>
            </a:r>
            <a:r>
              <a:rPr lang="en-US" sz="1200" dirty="0" smtClean="0">
                <a:latin typeface="Calibri" charset="0"/>
                <a:ea typeface="Calibri" charset="0"/>
                <a:cs typeface="Calibri" charset="0"/>
              </a:rPr>
              <a:t>text/email </a:t>
            </a:r>
            <a:r>
              <a:rPr lang="en-US" sz="1200" dirty="0">
                <a:latin typeface="Calibri" charset="0"/>
                <a:ea typeface="Calibri" charset="0"/>
                <a:cs typeface="Calibri" charset="0"/>
              </a:rPr>
              <a:t>notifications to remind you of any appointments booked with </a:t>
            </a:r>
            <a:r>
              <a:rPr lang="en-US" sz="1200" dirty="0" smtClean="0">
                <a:latin typeface="Calibri" charset="0"/>
                <a:ea typeface="Calibri" charset="0"/>
                <a:cs typeface="Calibri" charset="0"/>
              </a:rPr>
              <a:t>us</a:t>
            </a:r>
          </a:p>
          <a:p>
            <a:pPr marL="171450" indent="-171450">
              <a:buFont typeface="Arial" charset="0"/>
              <a:buChar char="•"/>
            </a:pPr>
            <a:r>
              <a:rPr lang="en-US" sz="1200" dirty="0" smtClean="0">
                <a:latin typeface="Calibri" charset="0"/>
                <a:ea typeface="Calibri" charset="0"/>
                <a:cs typeface="Calibri" charset="0"/>
              </a:rPr>
              <a:t>To </a:t>
            </a:r>
            <a:r>
              <a:rPr lang="en-US" sz="1200" dirty="0">
                <a:latin typeface="Calibri" charset="0"/>
                <a:ea typeface="Calibri" charset="0"/>
                <a:cs typeface="Calibri" charset="0"/>
              </a:rPr>
              <a:t>contact you for post-treatment follow up and care, including survey requests in order to improve our </a:t>
            </a:r>
            <a:r>
              <a:rPr lang="en-US" sz="1200" dirty="0" smtClean="0">
                <a:latin typeface="Calibri" charset="0"/>
                <a:ea typeface="Calibri" charset="0"/>
                <a:cs typeface="Calibri" charset="0"/>
              </a:rPr>
              <a:t>service</a:t>
            </a:r>
          </a:p>
          <a:p>
            <a:pPr marL="171450" indent="-171450">
              <a:buFont typeface="Arial" charset="0"/>
              <a:buChar char="•"/>
            </a:pPr>
            <a:endParaRPr lang="en-US" sz="1200" dirty="0">
              <a:latin typeface="Calibri" charset="0"/>
              <a:ea typeface="Calibri" charset="0"/>
              <a:cs typeface="Calibri" charset="0"/>
            </a:endParaRPr>
          </a:p>
          <a:p>
            <a:r>
              <a:rPr lang="en-US" sz="1200" dirty="0" smtClean="0">
                <a:latin typeface="Calibri" charset="0"/>
                <a:ea typeface="Calibri" charset="0"/>
                <a:cs typeface="Calibri" charset="0"/>
              </a:rPr>
              <a:t>Information </a:t>
            </a:r>
            <a:r>
              <a:rPr lang="en-US" sz="1200" dirty="0">
                <a:latin typeface="Calibri" charset="0"/>
                <a:ea typeface="Calibri" charset="0"/>
                <a:cs typeface="Calibri" charset="0"/>
              </a:rPr>
              <a:t>we collect about </a:t>
            </a:r>
            <a:r>
              <a:rPr lang="en-US" sz="1200" dirty="0" smtClean="0">
                <a:latin typeface="Calibri" charset="0"/>
                <a:ea typeface="Calibri" charset="0"/>
                <a:cs typeface="Calibri" charset="0"/>
              </a:rPr>
              <a:t>you</a:t>
            </a:r>
            <a:endParaRPr lang="en-US" sz="1200" dirty="0">
              <a:latin typeface="Calibri" charset="0"/>
              <a:ea typeface="Calibri" charset="0"/>
              <a:cs typeface="Calibri" charset="0"/>
            </a:endParaRPr>
          </a:p>
          <a:p>
            <a:r>
              <a:rPr lang="en-US" sz="1200" dirty="0">
                <a:latin typeface="Calibri" charset="0"/>
                <a:ea typeface="Calibri" charset="0"/>
                <a:cs typeface="Calibri" charset="0"/>
              </a:rPr>
              <a:t>We may use this information for some or all of the following reasons: </a:t>
            </a:r>
            <a:endParaRPr lang="en-US" sz="1200" dirty="0" smtClean="0">
              <a:latin typeface="Calibri" charset="0"/>
              <a:ea typeface="Calibri" charset="0"/>
              <a:cs typeface="Calibri" charset="0"/>
            </a:endParaRPr>
          </a:p>
          <a:p>
            <a:pPr marL="171450" indent="-171450">
              <a:buFont typeface="Arial" charset="0"/>
              <a:buChar char="•"/>
            </a:pPr>
            <a:r>
              <a:rPr lang="en-US" sz="1200" dirty="0" smtClean="0">
                <a:latin typeface="Calibri" charset="0"/>
                <a:ea typeface="Calibri" charset="0"/>
                <a:cs typeface="Calibri" charset="0"/>
              </a:rPr>
              <a:t>To </a:t>
            </a:r>
            <a:r>
              <a:rPr lang="en-US" sz="1200" dirty="0">
                <a:latin typeface="Calibri" charset="0"/>
                <a:ea typeface="Calibri" charset="0"/>
                <a:cs typeface="Calibri" charset="0"/>
              </a:rPr>
              <a:t>administer our website </a:t>
            </a:r>
            <a:r>
              <a:rPr lang="en-US" sz="1200" dirty="0" err="1"/>
              <a:t>www.clinicalpartnership.co.uk</a:t>
            </a:r>
            <a:r>
              <a:rPr lang="en-US" sz="1200" dirty="0"/>
              <a:t> &amp; </a:t>
            </a:r>
            <a:r>
              <a:rPr lang="en-US" sz="1200" dirty="0" err="1"/>
              <a:t>www.dermatology.co.uk</a:t>
            </a:r>
            <a:r>
              <a:rPr lang="en-US" sz="1200" dirty="0" smtClean="0">
                <a:latin typeface="Calibri" charset="0"/>
                <a:ea typeface="Calibri" charset="0"/>
                <a:cs typeface="Calibri" charset="0"/>
              </a:rPr>
              <a:t> </a:t>
            </a:r>
            <a:r>
              <a:rPr lang="en-US" sz="1200" dirty="0">
                <a:latin typeface="Calibri" charset="0"/>
                <a:ea typeface="Calibri" charset="0"/>
                <a:cs typeface="Calibri" charset="0"/>
              </a:rPr>
              <a:t>and for internal operations, including troubleshooting, data analysis, testing, research, statistical and survey </a:t>
            </a:r>
            <a:r>
              <a:rPr lang="en-US" sz="1200" dirty="0" smtClean="0">
                <a:latin typeface="Calibri" charset="0"/>
                <a:ea typeface="Calibri" charset="0"/>
                <a:cs typeface="Calibri" charset="0"/>
              </a:rPr>
              <a:t>purposes</a:t>
            </a:r>
          </a:p>
          <a:p>
            <a:pPr marL="171450" indent="-171450">
              <a:buFont typeface="Arial" charset="0"/>
              <a:buChar char="•"/>
            </a:pPr>
            <a:r>
              <a:rPr lang="en-US" sz="1200" dirty="0" smtClean="0">
                <a:latin typeface="Calibri" charset="0"/>
                <a:ea typeface="Calibri" charset="0"/>
                <a:cs typeface="Calibri" charset="0"/>
              </a:rPr>
              <a:t>To improve our website to ensure that content is presented in the most effective manner for you and for your computer</a:t>
            </a:r>
          </a:p>
          <a:p>
            <a:pPr marL="171450" indent="-171450">
              <a:buFont typeface="Arial" charset="0"/>
              <a:buChar char="•"/>
            </a:pPr>
            <a:r>
              <a:rPr lang="en-US" sz="1200" dirty="0" smtClean="0">
                <a:latin typeface="Calibri" charset="0"/>
                <a:ea typeface="Calibri" charset="0"/>
                <a:cs typeface="Calibri" charset="0"/>
              </a:rPr>
              <a:t>To </a:t>
            </a:r>
            <a:r>
              <a:rPr lang="en-US" sz="1200" dirty="0">
                <a:latin typeface="Calibri" charset="0"/>
                <a:ea typeface="Calibri" charset="0"/>
                <a:cs typeface="Calibri" charset="0"/>
              </a:rPr>
              <a:t>allow you to participate in interactive features of our website, when you choose to do so</a:t>
            </a:r>
          </a:p>
          <a:p>
            <a:pPr marL="171450" indent="-171450">
              <a:buFont typeface="Arial" charset="0"/>
              <a:buChar char="•"/>
            </a:pPr>
            <a:r>
              <a:rPr lang="en-US" sz="1200" dirty="0" smtClean="0">
                <a:latin typeface="Calibri" charset="0"/>
                <a:ea typeface="Calibri" charset="0"/>
                <a:cs typeface="Calibri" charset="0"/>
              </a:rPr>
              <a:t>As </a:t>
            </a:r>
            <a:r>
              <a:rPr lang="en-US" sz="1200" dirty="0">
                <a:latin typeface="Calibri" charset="0"/>
                <a:ea typeface="Calibri" charset="0"/>
                <a:cs typeface="Calibri" charset="0"/>
              </a:rPr>
              <a:t>part of our efforts to keep our website safe and secure</a:t>
            </a:r>
          </a:p>
          <a:p>
            <a:pPr marL="171450" indent="-171450">
              <a:buFont typeface="Arial" charset="0"/>
              <a:buChar char="•"/>
            </a:pPr>
            <a:r>
              <a:rPr lang="en-US" sz="1200" dirty="0" smtClean="0">
                <a:latin typeface="Calibri" charset="0"/>
                <a:ea typeface="Calibri" charset="0"/>
                <a:cs typeface="Calibri" charset="0"/>
              </a:rPr>
              <a:t> </a:t>
            </a:r>
            <a:r>
              <a:rPr lang="en-US" sz="1200" dirty="0">
                <a:latin typeface="Calibri" charset="0"/>
                <a:ea typeface="Calibri" charset="0"/>
                <a:cs typeface="Calibri" charset="0"/>
              </a:rPr>
              <a:t>To measure or understand the effectiveness of advertising we serve to you and others, and to deliver relevant advertising to you</a:t>
            </a:r>
          </a:p>
          <a:p>
            <a:endParaRPr lang="en-US" sz="1200" dirty="0" smtClean="0">
              <a:latin typeface="Calibri" charset="0"/>
              <a:ea typeface="Calibri" charset="0"/>
              <a:cs typeface="Calibri" charset="0"/>
            </a:endParaRPr>
          </a:p>
          <a:p>
            <a:endParaRPr lang="en-US" sz="1200" dirty="0">
              <a:latin typeface="Calibri" charset="0"/>
              <a:ea typeface="Calibri" charset="0"/>
              <a:cs typeface="Calibri" charset="0"/>
            </a:endParaRPr>
          </a:p>
          <a:p>
            <a:r>
              <a:rPr lang="en-US" sz="1200" dirty="0" smtClean="0">
                <a:solidFill>
                  <a:srgbClr val="39C582"/>
                </a:solidFill>
                <a:latin typeface="Calibri" charset="0"/>
                <a:ea typeface="Calibri" charset="0"/>
                <a:cs typeface="Calibri" charset="0"/>
              </a:rPr>
              <a:t>WHO </a:t>
            </a:r>
            <a:r>
              <a:rPr lang="en-US" sz="1200" dirty="0">
                <a:solidFill>
                  <a:srgbClr val="39C582"/>
                </a:solidFill>
                <a:latin typeface="Calibri" charset="0"/>
                <a:ea typeface="Calibri" charset="0"/>
                <a:cs typeface="Calibri" charset="0"/>
              </a:rPr>
              <a:t>WE SHARE YOUR PERSONAL DATA WITH</a:t>
            </a:r>
          </a:p>
          <a:p>
            <a:r>
              <a:rPr lang="en-US" sz="1200" dirty="0">
                <a:latin typeface="Calibri" charset="0"/>
                <a:ea typeface="Calibri" charset="0"/>
                <a:cs typeface="Calibri" charset="0"/>
              </a:rPr>
              <a:t>We take our obligations under the General Data Protection Regulation and our clinical confidentiality requirements very seriously.</a:t>
            </a:r>
          </a:p>
          <a:p>
            <a:r>
              <a:rPr lang="en-US" sz="1200" dirty="0">
                <a:latin typeface="Calibri" charset="0"/>
                <a:ea typeface="Calibri" charset="0"/>
                <a:cs typeface="Calibri" charset="0"/>
              </a:rPr>
              <a:t>Sensitive information relating to your medical history will be kept confidential and will only be disclosed to the individuals involved with delivering your treatment</a:t>
            </a:r>
            <a:r>
              <a:rPr lang="en-US" sz="1200" dirty="0" smtClean="0">
                <a:latin typeface="Calibri" charset="0"/>
                <a:ea typeface="Calibri" charset="0"/>
                <a:cs typeface="Calibri" charset="0"/>
              </a:rPr>
              <a:t>.</a:t>
            </a:r>
          </a:p>
          <a:p>
            <a:endParaRPr lang="en-US" sz="1200" dirty="0">
              <a:latin typeface="Calibri" charset="0"/>
              <a:ea typeface="Calibri" charset="0"/>
              <a:cs typeface="Calibri" charset="0"/>
            </a:endParaRPr>
          </a:p>
          <a:p>
            <a:r>
              <a:rPr lang="en-US" sz="1200" dirty="0" smtClean="0">
                <a:latin typeface="Calibri" charset="0"/>
                <a:ea typeface="Calibri" charset="0"/>
                <a:cs typeface="Calibri" charset="0"/>
              </a:rPr>
              <a:t>We </a:t>
            </a:r>
            <a:r>
              <a:rPr lang="en-US" sz="1200" dirty="0">
                <a:latin typeface="Calibri" charset="0"/>
                <a:ea typeface="Calibri" charset="0"/>
                <a:cs typeface="Calibri" charset="0"/>
              </a:rPr>
              <a:t>may share your personal information with:</a:t>
            </a:r>
          </a:p>
          <a:p>
            <a:pPr marL="171450" indent="-171450">
              <a:buFont typeface="Arial" charset="0"/>
              <a:buChar char="•"/>
            </a:pPr>
            <a:r>
              <a:rPr lang="en-US" sz="1200" dirty="0" smtClean="0">
                <a:latin typeface="Calibri" charset="0"/>
                <a:ea typeface="Calibri" charset="0"/>
                <a:cs typeface="Calibri" charset="0"/>
              </a:rPr>
              <a:t>Other </a:t>
            </a:r>
            <a:r>
              <a:rPr lang="en-US" sz="1200" dirty="0">
                <a:latin typeface="Calibri" charset="0"/>
                <a:ea typeface="Calibri" charset="0"/>
                <a:cs typeface="Calibri" charset="0"/>
              </a:rPr>
              <a:t>members of </a:t>
            </a:r>
            <a:r>
              <a:rPr lang="en-US" sz="1200" dirty="0" smtClean="0">
                <a:latin typeface="Calibri" charset="0"/>
                <a:ea typeface="Calibri" charset="0"/>
                <a:cs typeface="Calibri" charset="0"/>
              </a:rPr>
              <a:t> Clinical Partnerships Clinic staff as </a:t>
            </a:r>
            <a:r>
              <a:rPr lang="en-US" sz="1200" dirty="0">
                <a:latin typeface="Calibri" charset="0"/>
                <a:ea typeface="Calibri" charset="0"/>
                <a:cs typeface="Calibri" charset="0"/>
              </a:rPr>
              <a:t>part of your ongoing care provisions, or for the purpose of </a:t>
            </a:r>
            <a:r>
              <a:rPr lang="en-US" sz="1200" dirty="0" err="1">
                <a:latin typeface="Calibri" charset="0"/>
                <a:ea typeface="Calibri" charset="0"/>
                <a:cs typeface="Calibri" charset="0"/>
              </a:rPr>
              <a:t>analysing</a:t>
            </a:r>
            <a:r>
              <a:rPr lang="en-US" sz="1200" dirty="0">
                <a:latin typeface="Calibri" charset="0"/>
                <a:ea typeface="Calibri" charset="0"/>
                <a:cs typeface="Calibri" charset="0"/>
              </a:rPr>
              <a:t> the business</a:t>
            </a:r>
          </a:p>
          <a:p>
            <a:pPr marL="171450" indent="-171450">
              <a:buFont typeface="Arial" charset="0"/>
              <a:buChar char="•"/>
            </a:pPr>
            <a:r>
              <a:rPr lang="en-US" sz="1200" dirty="0" smtClean="0">
                <a:latin typeface="Calibri" charset="0"/>
                <a:ea typeface="Calibri" charset="0"/>
                <a:cs typeface="Calibri" charset="0"/>
              </a:rPr>
              <a:t> </a:t>
            </a:r>
            <a:r>
              <a:rPr lang="en-US" sz="1200" dirty="0">
                <a:latin typeface="Calibri" charset="0"/>
                <a:ea typeface="Calibri" charset="0"/>
                <a:cs typeface="Calibri" charset="0"/>
              </a:rPr>
              <a:t>Selected third parties such </a:t>
            </a:r>
            <a:r>
              <a:rPr lang="en-US" sz="1200" dirty="0" smtClean="0">
                <a:latin typeface="Calibri" charset="0"/>
                <a:ea typeface="Calibri" charset="0"/>
                <a:cs typeface="Calibri" charset="0"/>
              </a:rPr>
              <a:t>as </a:t>
            </a:r>
            <a:r>
              <a:rPr lang="en-US" sz="1200" dirty="0">
                <a:latin typeface="Calibri" charset="0"/>
                <a:ea typeface="Calibri" charset="0"/>
                <a:cs typeface="Calibri" charset="0"/>
              </a:rPr>
              <a:t>Pathology for diagnostic, </a:t>
            </a:r>
            <a:r>
              <a:rPr lang="en-US" sz="1200" dirty="0" smtClean="0">
                <a:latin typeface="Calibri" charset="0"/>
                <a:ea typeface="Calibri" charset="0"/>
                <a:cs typeface="Calibri" charset="0"/>
              </a:rPr>
              <a:t>partner clinical staff which form part of your care plan or Pharmacies </a:t>
            </a:r>
            <a:r>
              <a:rPr lang="en-US" sz="1200" dirty="0">
                <a:latin typeface="Calibri" charset="0"/>
                <a:ea typeface="Calibri" charset="0"/>
                <a:cs typeface="Calibri" charset="0"/>
              </a:rPr>
              <a:t>for prescriptive purposes in order to provide your agreed treatment. Opting out of sharing your information with these providers may affect our ability to treat you.</a:t>
            </a:r>
          </a:p>
          <a:p>
            <a:r>
              <a:rPr lang="en-US" sz="1200" dirty="0">
                <a:latin typeface="Calibri" charset="0"/>
                <a:ea typeface="Calibri" charset="0"/>
                <a:cs typeface="Calibri" charset="0"/>
              </a:rPr>
              <a:t>There may also be circumstances where we are under a duty to disclose your personal information or share your personal information in order to comply with any legal or regulatory requirement, obligation or request. This includes the police for the prevention or investigation of a crime, or our Insurers, legal advisors or other third parties who need access to it in the context of managing, investigating or defending claims or complaints</a:t>
            </a:r>
            <a:r>
              <a:rPr lang="en-US" sz="1200" dirty="0" smtClean="0">
                <a:latin typeface="Calibri" charset="0"/>
                <a:ea typeface="Calibri" charset="0"/>
                <a:cs typeface="Calibri" charset="0"/>
              </a:rPr>
              <a:t>.</a:t>
            </a:r>
            <a:endParaRPr lang="en-US" sz="1200" dirty="0">
              <a:latin typeface="Calibri" charset="0"/>
              <a:ea typeface="Calibri" charset="0"/>
              <a:cs typeface="Calibri" charset="0"/>
            </a:endParaRPr>
          </a:p>
        </p:txBody>
      </p:sp>
      <p:pic>
        <p:nvPicPr>
          <p:cNvPr id="15" name="Picture 14" descr="\\FABFAMILY\holjim\Holly\OFFICE\Dermatology \Clinical Partnership\Communication \CP - green.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6809" y="9712238"/>
            <a:ext cx="1970236" cy="399635"/>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23899" y="991838"/>
            <a:ext cx="6108701" cy="9140964"/>
          </a:xfrm>
          <a:prstGeom prst="rect">
            <a:avLst/>
          </a:prstGeom>
        </p:spPr>
        <p:txBody>
          <a:bodyPr wrap="square">
            <a:spAutoFit/>
          </a:bodyPr>
          <a:lstStyle/>
          <a:p>
            <a:r>
              <a:rPr lang="en-US" sz="1200" dirty="0">
                <a:solidFill>
                  <a:srgbClr val="39C582"/>
                </a:solidFill>
                <a:latin typeface="Calibri" charset="0"/>
                <a:ea typeface="Calibri" charset="0"/>
                <a:cs typeface="Calibri" charset="0"/>
              </a:rPr>
              <a:t>YOUR INFORMATION</a:t>
            </a:r>
          </a:p>
          <a:p>
            <a:r>
              <a:rPr lang="en-US" sz="1200" dirty="0">
                <a:latin typeface="Calibri" charset="0"/>
                <a:ea typeface="Calibri" charset="0"/>
                <a:cs typeface="Calibri" charset="0"/>
              </a:rPr>
              <a:t>We cannot guarantee that the information you send us over the </a:t>
            </a:r>
            <a:r>
              <a:rPr lang="en-US" sz="1200" dirty="0" smtClean="0">
                <a:latin typeface="Calibri" charset="0"/>
                <a:ea typeface="Calibri" charset="0"/>
                <a:cs typeface="Calibri" charset="0"/>
              </a:rPr>
              <a:t>internet/email </a:t>
            </a:r>
            <a:r>
              <a:rPr lang="en-US" sz="1200" dirty="0">
                <a:latin typeface="Calibri" charset="0"/>
                <a:ea typeface="Calibri" charset="0"/>
                <a:cs typeface="Calibri" charset="0"/>
              </a:rPr>
              <a:t>is secure, but once we receive it we will take all reasonable steps to protect the information you supply to us. </a:t>
            </a:r>
            <a:r>
              <a:rPr lang="en-US" sz="1200" dirty="0" smtClean="0">
                <a:latin typeface="Calibri" charset="0"/>
                <a:ea typeface="Calibri" charset="0"/>
                <a:cs typeface="Calibri" charset="0"/>
              </a:rPr>
              <a:t>Clinical partnership will </a:t>
            </a:r>
            <a:r>
              <a:rPr lang="en-US" sz="1200" dirty="0">
                <a:latin typeface="Calibri" charset="0"/>
                <a:ea typeface="Calibri" charset="0"/>
                <a:cs typeface="Calibri" charset="0"/>
              </a:rPr>
              <a:t>not transfer your data outside of the European Economic Area. Backups of electronically stored data are taken regularly, with strong encryption used to protect all files.</a:t>
            </a:r>
          </a:p>
          <a:p>
            <a:r>
              <a:rPr lang="en-US" sz="1200" dirty="0">
                <a:latin typeface="Calibri" charset="0"/>
                <a:ea typeface="Calibri" charset="0"/>
                <a:cs typeface="Calibri" charset="0"/>
              </a:rPr>
              <a:t>Under the General Data Protection Regulation, we will only hold personal identifiable data for the maximum retention </a:t>
            </a:r>
            <a:r>
              <a:rPr lang="en-US" sz="1200" dirty="0" smtClean="0">
                <a:latin typeface="Calibri" charset="0"/>
                <a:ea typeface="Calibri" charset="0"/>
                <a:cs typeface="Calibri" charset="0"/>
              </a:rPr>
              <a:t>periods in accordance of our retention policy.</a:t>
            </a:r>
            <a:endParaRPr lang="en-US" sz="1200" dirty="0">
              <a:latin typeface="Calibri" charset="0"/>
              <a:ea typeface="Calibri" charset="0"/>
              <a:cs typeface="Calibri" charset="0"/>
            </a:endParaRPr>
          </a:p>
          <a:p>
            <a:endParaRPr lang="en-US" sz="1200" dirty="0" smtClean="0">
              <a:latin typeface="Calibri" charset="0"/>
              <a:ea typeface="Calibri" charset="0"/>
              <a:cs typeface="Calibri" charset="0"/>
            </a:endParaRPr>
          </a:p>
          <a:p>
            <a:r>
              <a:rPr lang="en-US" sz="1200" dirty="0" smtClean="0">
                <a:solidFill>
                  <a:srgbClr val="39C582"/>
                </a:solidFill>
                <a:latin typeface="Calibri" charset="0"/>
                <a:ea typeface="Calibri" charset="0"/>
                <a:cs typeface="Calibri" charset="0"/>
              </a:rPr>
              <a:t>COOKIES</a:t>
            </a:r>
            <a:endParaRPr lang="en-US" sz="1200" dirty="0">
              <a:solidFill>
                <a:srgbClr val="39C582"/>
              </a:solidFill>
              <a:latin typeface="Calibri" charset="0"/>
              <a:ea typeface="Calibri" charset="0"/>
              <a:cs typeface="Calibri" charset="0"/>
            </a:endParaRPr>
          </a:p>
          <a:p>
            <a:r>
              <a:rPr lang="en-US" sz="1200" dirty="0" smtClean="0">
                <a:latin typeface="Calibri" charset="0"/>
                <a:ea typeface="Calibri" charset="0"/>
                <a:cs typeface="Calibri" charset="0"/>
              </a:rPr>
              <a:t>We do not collect cookie data and </a:t>
            </a:r>
            <a:r>
              <a:rPr lang="en-US" sz="1200" dirty="0" smtClean="0">
                <a:latin typeface="Calibri" charset="0"/>
                <a:ea typeface="Calibri" charset="0"/>
                <a:cs typeface="Calibri" charset="0"/>
              </a:rPr>
              <a:t>use a website provider called </a:t>
            </a:r>
            <a:r>
              <a:rPr lang="en-US" sz="1200" dirty="0" err="1" smtClean="0">
                <a:latin typeface="Calibri" charset="0"/>
                <a:ea typeface="Calibri" charset="0"/>
                <a:cs typeface="Calibri" charset="0"/>
              </a:rPr>
              <a:t>Wix</a:t>
            </a:r>
            <a:r>
              <a:rPr lang="en-US" sz="1200" dirty="0" smtClean="0">
                <a:latin typeface="Calibri" charset="0"/>
                <a:ea typeface="Calibri" charset="0"/>
                <a:cs typeface="Calibri" charset="0"/>
              </a:rPr>
              <a:t>. Please see their privacy policy for </a:t>
            </a:r>
            <a:r>
              <a:rPr lang="en-US" sz="1200" dirty="0">
                <a:latin typeface="Calibri" charset="0"/>
                <a:ea typeface="Calibri" charset="0"/>
                <a:cs typeface="Calibri" charset="0"/>
              </a:rPr>
              <a:t>further information. https://</a:t>
            </a:r>
            <a:r>
              <a:rPr lang="en-US" sz="1200" dirty="0" err="1">
                <a:latin typeface="Calibri" charset="0"/>
                <a:ea typeface="Calibri" charset="0"/>
                <a:cs typeface="Calibri" charset="0"/>
              </a:rPr>
              <a:t>www.wix.com</a:t>
            </a:r>
            <a:r>
              <a:rPr lang="en-US" sz="1200" dirty="0">
                <a:latin typeface="Calibri" charset="0"/>
                <a:ea typeface="Calibri" charset="0"/>
                <a:cs typeface="Calibri" charset="0"/>
              </a:rPr>
              <a:t>/about/privacy</a:t>
            </a:r>
            <a:endParaRPr lang="en-US" sz="1200" dirty="0" smtClean="0">
              <a:latin typeface="Calibri" charset="0"/>
              <a:ea typeface="Calibri" charset="0"/>
              <a:cs typeface="Calibri" charset="0"/>
            </a:endParaRPr>
          </a:p>
          <a:p>
            <a:endParaRPr lang="en-US" sz="1200" dirty="0">
              <a:solidFill>
                <a:srgbClr val="39C582"/>
              </a:solidFill>
              <a:latin typeface="Calibri" charset="0"/>
              <a:ea typeface="Calibri" charset="0"/>
              <a:cs typeface="Calibri" charset="0"/>
            </a:endParaRPr>
          </a:p>
          <a:p>
            <a:r>
              <a:rPr lang="en-US" sz="1200" dirty="0">
                <a:solidFill>
                  <a:srgbClr val="39C582"/>
                </a:solidFill>
                <a:latin typeface="Calibri" charset="0"/>
                <a:ea typeface="Calibri" charset="0"/>
                <a:cs typeface="Calibri" charset="0"/>
              </a:rPr>
              <a:t>YOUR RIGHTS</a:t>
            </a:r>
          </a:p>
          <a:p>
            <a:r>
              <a:rPr lang="en-US" sz="1200" dirty="0">
                <a:latin typeface="Calibri" charset="0"/>
                <a:ea typeface="Calibri" charset="0"/>
                <a:cs typeface="Calibri" charset="0"/>
              </a:rPr>
              <a:t>You have the right </a:t>
            </a:r>
            <a:r>
              <a:rPr lang="en-US" sz="1200" dirty="0" smtClean="0">
                <a:latin typeface="Calibri" charset="0"/>
                <a:ea typeface="Calibri" charset="0"/>
                <a:cs typeface="Calibri" charset="0"/>
              </a:rPr>
              <a:t> to know what information we hold about you and how it may or may not be shared . You also have the right to </a:t>
            </a:r>
            <a:r>
              <a:rPr lang="en-US" sz="1200" dirty="0">
                <a:latin typeface="Calibri" charset="0"/>
                <a:ea typeface="Calibri" charset="0"/>
                <a:cs typeface="Calibri" charset="0"/>
              </a:rPr>
              <a:t>ask us not to process your personal information, but where consent is withdrawn for the processing of personal data from your medical records, our ability to continue your treatments will be impaired</a:t>
            </a:r>
            <a:r>
              <a:rPr lang="en-US" sz="1200" dirty="0" smtClean="0">
                <a:latin typeface="Calibri" charset="0"/>
                <a:ea typeface="Calibri" charset="0"/>
                <a:cs typeface="Calibri" charset="0"/>
              </a:rPr>
              <a:t>.</a:t>
            </a:r>
          </a:p>
          <a:p>
            <a:endParaRPr lang="en-US" sz="1200" dirty="0" smtClean="0">
              <a:latin typeface="Calibri" charset="0"/>
              <a:ea typeface="Calibri" charset="0"/>
              <a:cs typeface="Calibri" charset="0"/>
            </a:endParaRPr>
          </a:p>
          <a:p>
            <a:r>
              <a:rPr lang="en-GB" sz="1200" dirty="0" smtClean="0"/>
              <a:t>You </a:t>
            </a:r>
            <a:r>
              <a:rPr lang="en-GB" sz="1200" dirty="0"/>
              <a:t>have the right to apply for access to the information we hold about you. Other people can also apply to access your health records on your behalf. These include anyone authorised by you in writing (such as a solicitor), or any person appointed by a court to manage your affairs where you cannot manage them yourself. Access covers:</a:t>
            </a:r>
          </a:p>
          <a:p>
            <a:pPr marL="171450" lvl="0" indent="-171450">
              <a:buFont typeface="Arial" charset="0"/>
              <a:buChar char="•"/>
            </a:pPr>
            <a:r>
              <a:rPr lang="en-GB" sz="1200" dirty="0"/>
              <a:t>The right to obtain a copy of your record in permanent form;</a:t>
            </a:r>
          </a:p>
          <a:p>
            <a:pPr marL="171450" lvl="0" indent="-171450">
              <a:buFont typeface="Arial" charset="0"/>
              <a:buChar char="•"/>
            </a:pPr>
            <a:r>
              <a:rPr lang="en-GB" sz="1200" dirty="0"/>
              <a:t>The right to have the information provided to you in a way you can understand, and explained where necessary, for example where abbreviations have been used. You would not be entitled to see information that:</a:t>
            </a:r>
          </a:p>
          <a:p>
            <a:pPr marL="628650" lvl="1" indent="-171450">
              <a:buFont typeface="Courier New" charset="0"/>
              <a:buChar char="o"/>
            </a:pPr>
            <a:r>
              <a:rPr lang="en-GB" sz="1200" dirty="0"/>
              <a:t>Has been provided about you by someone else if they haven’t given permission for you to see it</a:t>
            </a:r>
          </a:p>
          <a:p>
            <a:pPr marL="628650" lvl="1" indent="-171450">
              <a:buFont typeface="Courier New" charset="0"/>
              <a:buChar char="o"/>
            </a:pPr>
            <a:r>
              <a:rPr lang="en-GB" sz="1200" dirty="0"/>
              <a:t>Identifies another person who has not given permission for you to see the information about them</a:t>
            </a:r>
          </a:p>
          <a:p>
            <a:pPr marL="628650" lvl="1" indent="-171450">
              <a:buFont typeface="Courier New" charset="0"/>
              <a:buChar char="o"/>
            </a:pPr>
            <a:r>
              <a:rPr lang="en-GB" sz="1200" dirty="0"/>
              <a:t>Relates to criminal offences</a:t>
            </a:r>
          </a:p>
          <a:p>
            <a:pPr marL="628650" lvl="1" indent="-171450">
              <a:buFont typeface="Courier New" charset="0"/>
              <a:buChar char="o"/>
            </a:pPr>
            <a:r>
              <a:rPr lang="en-GB" sz="1200" dirty="0"/>
              <a:t>Is being used to detect or prevent crime</a:t>
            </a:r>
          </a:p>
          <a:p>
            <a:pPr marL="628650" lvl="1" indent="-171450">
              <a:buFont typeface="Courier New" charset="0"/>
              <a:buChar char="o"/>
            </a:pPr>
            <a:r>
              <a:rPr lang="en-GB" sz="1200" dirty="0"/>
              <a:t>Could cause physical or mental harm to you or someone else. If you are currently receiving services from us and wish to view the record without obtaining a copy, discuss your request with the clinician in charge of your care.</a:t>
            </a:r>
          </a:p>
          <a:p>
            <a:endParaRPr lang="en-US" sz="1200" dirty="0">
              <a:latin typeface="Calibri" charset="0"/>
              <a:ea typeface="Calibri" charset="0"/>
              <a:cs typeface="Calibri" charset="0"/>
            </a:endParaRPr>
          </a:p>
          <a:p>
            <a:r>
              <a:rPr lang="en-US" sz="1200" dirty="0">
                <a:latin typeface="Calibri" charset="0"/>
                <a:ea typeface="Calibri" charset="0"/>
                <a:cs typeface="Calibri" charset="0"/>
              </a:rPr>
              <a:t>You have the right to ask us not to process your personal information for marketing purposes. We will only contact you for marketing purposes if you have opted in to receive such communications. If you wish to stop receiving some or all marketing communications from us, you can let us know by email to: </a:t>
            </a:r>
            <a:r>
              <a:rPr lang="en-US" sz="1200" dirty="0" err="1" smtClean="0"/>
              <a:t>admin@clinicalpartnership.co.uk</a:t>
            </a:r>
            <a:r>
              <a:rPr lang="en-US" sz="1200" dirty="0" smtClean="0"/>
              <a:t> </a:t>
            </a:r>
            <a:r>
              <a:rPr lang="en-US" sz="1200" dirty="0"/>
              <a:t>&amp; </a:t>
            </a:r>
            <a:r>
              <a:rPr lang="en-US" sz="1200" dirty="0" err="1" smtClean="0"/>
              <a:t>admin@dermatology.co.uk</a:t>
            </a:r>
            <a:r>
              <a:rPr lang="en-US" sz="1200" dirty="0" smtClean="0">
                <a:latin typeface="Calibri" charset="0"/>
                <a:ea typeface="Calibri" charset="0"/>
                <a:cs typeface="Calibri" charset="0"/>
              </a:rPr>
              <a:t>  </a:t>
            </a:r>
          </a:p>
          <a:p>
            <a:endParaRPr lang="en-US" sz="1200" dirty="0">
              <a:latin typeface="Calibri" charset="0"/>
              <a:ea typeface="Calibri" charset="0"/>
              <a:cs typeface="Calibri" charset="0"/>
            </a:endParaRPr>
          </a:p>
          <a:p>
            <a:r>
              <a:rPr lang="en-US" sz="1200" dirty="0" smtClean="0">
                <a:latin typeface="Calibri" charset="0"/>
                <a:ea typeface="Calibri" charset="0"/>
                <a:cs typeface="Calibri" charset="0"/>
              </a:rPr>
              <a:t>Our websites </a:t>
            </a:r>
            <a:r>
              <a:rPr lang="en-US" sz="1200" dirty="0" err="1"/>
              <a:t>www.clinicalpartnership.co.uk</a:t>
            </a:r>
            <a:r>
              <a:rPr lang="en-US" sz="1200" dirty="0"/>
              <a:t> &amp; </a:t>
            </a:r>
            <a:r>
              <a:rPr lang="en-US" sz="1200" dirty="0" err="1"/>
              <a:t>www.dermatology.co.uk</a:t>
            </a:r>
            <a:r>
              <a:rPr lang="en-US" sz="1200" dirty="0"/>
              <a:t> </a:t>
            </a:r>
            <a:r>
              <a:rPr lang="en-US" sz="1200" dirty="0" smtClean="0">
                <a:latin typeface="Calibri" charset="0"/>
                <a:ea typeface="Calibri" charset="0"/>
                <a:cs typeface="Calibri" charset="0"/>
              </a:rPr>
              <a:t>may</a:t>
            </a:r>
            <a:r>
              <a:rPr lang="en-US" sz="1200" dirty="0">
                <a:latin typeface="Calibri" charset="0"/>
                <a:ea typeface="Calibri" charset="0"/>
                <a:cs typeface="Calibri" charset="0"/>
              </a:rPr>
              <a:t>, from time to time, contain links to and from the websites of third parties. If you follow a link to any of these website, please note that these websites have their own privacy policies and that we do not accept any responsibility or liability for these policies. Please check these policies before you submit any personal data to these websites</a:t>
            </a:r>
            <a:r>
              <a:rPr lang="en-US" sz="1200" dirty="0" smtClean="0">
                <a:latin typeface="Calibri" charset="0"/>
                <a:ea typeface="Calibri" charset="0"/>
                <a:cs typeface="Calibri" charset="0"/>
              </a:rPr>
              <a:t>.</a:t>
            </a:r>
          </a:p>
          <a:p>
            <a:endParaRPr lang="en-US" sz="1200" dirty="0">
              <a:latin typeface="Calibri" charset="0"/>
              <a:ea typeface="Calibri" charset="0"/>
              <a:cs typeface="Calibri" charset="0"/>
            </a:endParaRPr>
          </a:p>
          <a:p>
            <a:endParaRPr lang="en-US" sz="1200" dirty="0">
              <a:latin typeface="Calibri" charset="0"/>
              <a:ea typeface="Calibri" charset="0"/>
              <a:cs typeface="Calibri" charset="0"/>
            </a:endParaRPr>
          </a:p>
          <a:p>
            <a:endParaRPr lang="en-US" sz="1200" b="1" dirty="0">
              <a:solidFill>
                <a:srgbClr val="BF0D23"/>
              </a:solidFill>
              <a:latin typeface="Calibri" charset="0"/>
              <a:ea typeface="Calibri" charset="0"/>
              <a:cs typeface="Calibri" charset="0"/>
            </a:endParaRPr>
          </a:p>
        </p:txBody>
      </p:sp>
      <p:sp>
        <p:nvSpPr>
          <p:cNvPr id="5" name="Rectangle 4"/>
          <p:cNvSpPr/>
          <p:nvPr/>
        </p:nvSpPr>
        <p:spPr>
          <a:xfrm>
            <a:off x="723899" y="723900"/>
            <a:ext cx="6108701" cy="152400"/>
          </a:xfrm>
          <a:prstGeom prst="rect">
            <a:avLst/>
          </a:prstGeom>
          <a:solidFill>
            <a:srgbClr val="39C58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sp>
        <p:nvSpPr>
          <p:cNvPr id="6" name="Rectangle 5"/>
          <p:cNvSpPr/>
          <p:nvPr/>
        </p:nvSpPr>
        <p:spPr>
          <a:xfrm>
            <a:off x="2921603" y="9999305"/>
            <a:ext cx="3910998" cy="80515"/>
          </a:xfrm>
          <a:prstGeom prst="rect">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pic>
        <p:nvPicPr>
          <p:cNvPr id="7" name="Picture 6" descr="\\FABFAMILY\holjim\Holly\OFFICE\Dermatology \Clinical Partnership\Communication \CP - green.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6809" y="9712238"/>
            <a:ext cx="1970236" cy="399635"/>
          </a:xfrm>
          <a:prstGeom prst="rect">
            <a:avLst/>
          </a:prstGeom>
          <a:noFill/>
          <a:ln>
            <a:noFill/>
          </a:ln>
        </p:spPr>
      </p:pic>
    </p:spTree>
    <p:extLst>
      <p:ext uri="{BB962C8B-B14F-4D97-AF65-F5344CB8AC3E}">
        <p14:creationId xmlns:p14="http://schemas.microsoft.com/office/powerpoint/2010/main" val="1558339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23899" y="723900"/>
            <a:ext cx="6108701" cy="152400"/>
          </a:xfrm>
          <a:prstGeom prst="rect">
            <a:avLst/>
          </a:prstGeom>
          <a:solidFill>
            <a:srgbClr val="39C58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sp>
        <p:nvSpPr>
          <p:cNvPr id="6" name="Rectangle 5"/>
          <p:cNvSpPr/>
          <p:nvPr/>
        </p:nvSpPr>
        <p:spPr>
          <a:xfrm>
            <a:off x="2921603" y="9999305"/>
            <a:ext cx="3910998" cy="80515"/>
          </a:xfrm>
          <a:prstGeom prst="rect">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pic>
        <p:nvPicPr>
          <p:cNvPr id="7" name="Picture 6" descr="\\FABFAMILY\holjim\Holly\OFFICE\Dermatology \Clinical Partnership\Communication \CP - green.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6809" y="9712238"/>
            <a:ext cx="1970236" cy="399635"/>
          </a:xfrm>
          <a:prstGeom prst="rect">
            <a:avLst/>
          </a:prstGeom>
          <a:noFill/>
          <a:ln>
            <a:noFill/>
          </a:ln>
        </p:spPr>
      </p:pic>
      <p:sp>
        <p:nvSpPr>
          <p:cNvPr id="8" name="Rectangle 7"/>
          <p:cNvSpPr/>
          <p:nvPr/>
        </p:nvSpPr>
        <p:spPr>
          <a:xfrm>
            <a:off x="638838" y="1034116"/>
            <a:ext cx="6108701" cy="5632311"/>
          </a:xfrm>
          <a:prstGeom prst="rect">
            <a:avLst/>
          </a:prstGeom>
        </p:spPr>
        <p:txBody>
          <a:bodyPr wrap="square">
            <a:spAutoFit/>
          </a:bodyPr>
          <a:lstStyle/>
          <a:p>
            <a:r>
              <a:rPr lang="en-US" sz="1200" dirty="0">
                <a:latin typeface="Calibri" charset="0"/>
                <a:ea typeface="Calibri" charset="0"/>
                <a:cs typeface="Calibri" charset="0"/>
              </a:rPr>
              <a:t>In some circumstances, you have the right to be forgotten and we will erase all data held about you. Medical records are exempt from erasure before our maximum retention periods. Requests for erasure should be made in writing to </a:t>
            </a:r>
            <a:r>
              <a:rPr lang="en-US" sz="1200" dirty="0" err="1">
                <a:latin typeface="Calibri" charset="0"/>
                <a:ea typeface="Calibri" charset="0"/>
                <a:cs typeface="Calibri" charset="0"/>
              </a:rPr>
              <a:t>admin@clinicalpartnership.co.uk</a:t>
            </a:r>
            <a:r>
              <a:rPr lang="en-US" sz="1200" dirty="0">
                <a:latin typeface="Calibri" charset="0"/>
                <a:ea typeface="Calibri" charset="0"/>
                <a:cs typeface="Calibri" charset="0"/>
              </a:rPr>
              <a:t>  and will be assessed on a case by case basis.</a:t>
            </a:r>
          </a:p>
          <a:p>
            <a:endParaRPr lang="en-US" sz="1200" dirty="0" smtClean="0">
              <a:solidFill>
                <a:srgbClr val="39C582"/>
              </a:solidFill>
              <a:latin typeface="Calibri" charset="0"/>
              <a:ea typeface="Calibri" charset="0"/>
              <a:cs typeface="Calibri" charset="0"/>
            </a:endParaRPr>
          </a:p>
          <a:p>
            <a:endParaRPr lang="en-US" sz="1200" dirty="0">
              <a:solidFill>
                <a:srgbClr val="39C582"/>
              </a:solidFill>
              <a:latin typeface="Calibri" charset="0"/>
              <a:ea typeface="Calibri" charset="0"/>
              <a:cs typeface="Calibri" charset="0"/>
            </a:endParaRPr>
          </a:p>
          <a:p>
            <a:r>
              <a:rPr lang="en-US" sz="1200" dirty="0" smtClean="0">
                <a:solidFill>
                  <a:srgbClr val="39C582"/>
                </a:solidFill>
                <a:latin typeface="Calibri" charset="0"/>
                <a:ea typeface="Calibri" charset="0"/>
                <a:cs typeface="Calibri" charset="0"/>
              </a:rPr>
              <a:t>ACCESS </a:t>
            </a:r>
            <a:r>
              <a:rPr lang="en-US" sz="1200" dirty="0">
                <a:solidFill>
                  <a:srgbClr val="39C582"/>
                </a:solidFill>
                <a:latin typeface="Calibri" charset="0"/>
                <a:ea typeface="Calibri" charset="0"/>
                <a:cs typeface="Calibri" charset="0"/>
              </a:rPr>
              <a:t>TO INFORMATION</a:t>
            </a:r>
          </a:p>
          <a:p>
            <a:r>
              <a:rPr lang="en-US" sz="1200" dirty="0">
                <a:latin typeface="Calibri" charset="0"/>
                <a:ea typeface="Calibri" charset="0"/>
                <a:cs typeface="Calibri" charset="0"/>
              </a:rPr>
              <a:t>The General Data Protection Regulation gives you the right to access information held about </a:t>
            </a:r>
            <a:r>
              <a:rPr lang="en-US" sz="1200" dirty="0" smtClean="0">
                <a:latin typeface="Calibri" charset="0"/>
                <a:ea typeface="Calibri" charset="0"/>
                <a:cs typeface="Calibri" charset="0"/>
              </a:rPr>
              <a:t>you. Any </a:t>
            </a:r>
            <a:r>
              <a:rPr lang="en-US" sz="1200" dirty="0">
                <a:latin typeface="Calibri" charset="0"/>
                <a:ea typeface="Calibri" charset="0"/>
                <a:cs typeface="Calibri" charset="0"/>
              </a:rPr>
              <a:t>requests should be made in writing to </a:t>
            </a:r>
            <a:r>
              <a:rPr lang="en-US" sz="1200" dirty="0" smtClean="0">
                <a:latin typeface="Calibri" charset="0"/>
                <a:ea typeface="Calibri" charset="0"/>
                <a:cs typeface="Calibri" charset="0"/>
              </a:rPr>
              <a:t>the:</a:t>
            </a:r>
          </a:p>
          <a:p>
            <a:endParaRPr lang="en-US" sz="1200" dirty="0">
              <a:solidFill>
                <a:srgbClr val="39C582"/>
              </a:solidFill>
              <a:latin typeface="Calibri" charset="0"/>
              <a:ea typeface="Calibri" charset="0"/>
              <a:cs typeface="Calibri" charset="0"/>
            </a:endParaRPr>
          </a:p>
          <a:p>
            <a:r>
              <a:rPr lang="en-US" sz="1200" dirty="0" smtClean="0">
                <a:solidFill>
                  <a:srgbClr val="39C582"/>
                </a:solidFill>
                <a:latin typeface="Calibri" charset="0"/>
                <a:ea typeface="Calibri" charset="0"/>
                <a:cs typeface="Calibri" charset="0"/>
              </a:rPr>
              <a:t>Information </a:t>
            </a:r>
            <a:r>
              <a:rPr lang="en-US" sz="1200" dirty="0" smtClean="0">
                <a:solidFill>
                  <a:srgbClr val="39C582"/>
                </a:solidFill>
                <a:latin typeface="Calibri" charset="0"/>
                <a:ea typeface="Calibri" charset="0"/>
                <a:cs typeface="Calibri" charset="0"/>
              </a:rPr>
              <a:t>Assurance </a:t>
            </a:r>
            <a:r>
              <a:rPr lang="en-US" sz="1200" dirty="0">
                <a:solidFill>
                  <a:srgbClr val="39C582"/>
                </a:solidFill>
                <a:latin typeface="Calibri" charset="0"/>
                <a:ea typeface="Calibri" charset="0"/>
                <a:cs typeface="Calibri" charset="0"/>
              </a:rPr>
              <a:t>Manager, </a:t>
            </a:r>
            <a:r>
              <a:rPr lang="en-US" sz="1200" dirty="0" smtClean="0">
                <a:solidFill>
                  <a:srgbClr val="39C582"/>
                </a:solidFill>
                <a:latin typeface="Calibri" charset="0"/>
                <a:ea typeface="Calibri" charset="0"/>
                <a:cs typeface="Calibri" charset="0"/>
              </a:rPr>
              <a:t>Clinical Partnership, Biz Hub, Melton Court, Gibson Lane, Melton HU14 3HH</a:t>
            </a:r>
            <a:endParaRPr lang="en-US" sz="1200" dirty="0">
              <a:solidFill>
                <a:srgbClr val="39C582"/>
              </a:solidFill>
              <a:latin typeface="Calibri" charset="0"/>
              <a:ea typeface="Calibri" charset="0"/>
              <a:cs typeface="Calibri" charset="0"/>
            </a:endParaRPr>
          </a:p>
          <a:p>
            <a:pPr lvl="0"/>
            <a:endParaRPr lang="en-GB" sz="1200" dirty="0" smtClean="0"/>
          </a:p>
          <a:p>
            <a:pPr lvl="0"/>
            <a:r>
              <a:rPr lang="en-GB" sz="1200" dirty="0" smtClean="0"/>
              <a:t>You </a:t>
            </a:r>
            <a:r>
              <a:rPr lang="en-GB" sz="1200" dirty="0"/>
              <a:t>should provide enough information to enable us to correctly identify your records, for example include your full name, address, date of birth, </a:t>
            </a:r>
            <a:r>
              <a:rPr lang="en-GB" sz="1200" dirty="0" smtClean="0"/>
              <a:t>CP unique </a:t>
            </a:r>
            <a:r>
              <a:rPr lang="en-GB" sz="1200" dirty="0"/>
              <a:t>identifier number and NHS number (if known</a:t>
            </a:r>
            <a:r>
              <a:rPr lang="en-GB" sz="1200" dirty="0" smtClean="0"/>
              <a:t>)</a:t>
            </a:r>
            <a:endParaRPr lang="en-US" sz="1200" dirty="0" smtClean="0">
              <a:latin typeface="Calibri" charset="0"/>
              <a:ea typeface="Calibri" charset="0"/>
              <a:cs typeface="Calibri" charset="0"/>
            </a:endParaRPr>
          </a:p>
          <a:p>
            <a:r>
              <a:rPr lang="en-US" sz="1200" dirty="0" smtClean="0">
                <a:latin typeface="Calibri" charset="0"/>
                <a:ea typeface="Calibri" charset="0"/>
                <a:cs typeface="Calibri" charset="0"/>
              </a:rPr>
              <a:t>All </a:t>
            </a:r>
            <a:r>
              <a:rPr lang="en-US" sz="1200" dirty="0">
                <a:latin typeface="Calibri" charset="0"/>
                <a:ea typeface="Calibri" charset="0"/>
                <a:cs typeface="Calibri" charset="0"/>
              </a:rPr>
              <a:t>records will be supplied in an electronic format within 1 month of receipt of the Subject Access Request.</a:t>
            </a:r>
          </a:p>
          <a:p>
            <a:r>
              <a:rPr lang="en-US" sz="1200" dirty="0">
                <a:latin typeface="Calibri" charset="0"/>
                <a:ea typeface="Calibri" charset="0"/>
                <a:cs typeface="Calibri" charset="0"/>
              </a:rPr>
              <a:t>All requests will be subject to the appropriate identification checks. Whilst there is no charge for the first copy of your record, we reserve the right to charge a small administrative fee for all subsequent copies of the same record</a:t>
            </a:r>
            <a:r>
              <a:rPr lang="en-US" sz="1200" dirty="0" smtClean="0">
                <a:latin typeface="Calibri" charset="0"/>
                <a:ea typeface="Calibri" charset="0"/>
                <a:cs typeface="Calibri" charset="0"/>
              </a:rPr>
              <a:t>.</a:t>
            </a:r>
          </a:p>
          <a:p>
            <a:endParaRPr lang="en-US" sz="1200" dirty="0">
              <a:latin typeface="Calibri" charset="0"/>
              <a:ea typeface="Calibri" charset="0"/>
              <a:cs typeface="Calibri" charset="0"/>
            </a:endParaRPr>
          </a:p>
          <a:p>
            <a:r>
              <a:rPr lang="en-US" sz="1200" dirty="0">
                <a:solidFill>
                  <a:srgbClr val="39C582"/>
                </a:solidFill>
                <a:latin typeface="Calibri" charset="0"/>
                <a:ea typeface="Calibri" charset="0"/>
                <a:cs typeface="Calibri" charset="0"/>
              </a:rPr>
              <a:t>CONTACT AND COMPLAINTS</a:t>
            </a:r>
          </a:p>
          <a:p>
            <a:r>
              <a:rPr lang="en-US" sz="1200" dirty="0">
                <a:latin typeface="Calibri" charset="0"/>
                <a:ea typeface="Calibri" charset="0"/>
                <a:cs typeface="Calibri" charset="0"/>
              </a:rPr>
              <a:t>Questions, comments and requests regarding this privacy policy are welcomed and should be addressed to the </a:t>
            </a:r>
            <a:r>
              <a:rPr lang="en-US" sz="1200" dirty="0">
                <a:solidFill>
                  <a:srgbClr val="39C582"/>
                </a:solidFill>
                <a:latin typeface="Calibri" charset="0"/>
                <a:ea typeface="Calibri" charset="0"/>
                <a:cs typeface="Calibri" charset="0"/>
              </a:rPr>
              <a:t>Information Assurance Manager, Clinical Partnership, Biz Hub, Melton Court, Gibson Lane, Melton HU14 </a:t>
            </a:r>
            <a:r>
              <a:rPr lang="en-US" sz="1200" dirty="0" smtClean="0">
                <a:solidFill>
                  <a:srgbClr val="39C582"/>
                </a:solidFill>
                <a:latin typeface="Calibri" charset="0"/>
                <a:ea typeface="Calibri" charset="0"/>
                <a:cs typeface="Calibri" charset="0"/>
              </a:rPr>
              <a:t>3HH</a:t>
            </a:r>
            <a:r>
              <a:rPr lang="en-US" sz="1200" dirty="0" smtClean="0">
                <a:latin typeface="Calibri" charset="0"/>
                <a:ea typeface="Calibri" charset="0"/>
                <a:cs typeface="Calibri" charset="0"/>
              </a:rPr>
              <a:t> or</a:t>
            </a:r>
            <a:r>
              <a:rPr lang="en-US" sz="1200" dirty="0" smtClean="0">
                <a:solidFill>
                  <a:srgbClr val="39C582"/>
                </a:solidFill>
                <a:latin typeface="Calibri" charset="0"/>
                <a:ea typeface="Calibri" charset="0"/>
                <a:cs typeface="Calibri" charset="0"/>
              </a:rPr>
              <a:t> </a:t>
            </a:r>
            <a:r>
              <a:rPr lang="en-US" sz="1200" dirty="0" err="1" smtClean="0">
                <a:solidFill>
                  <a:srgbClr val="39C582"/>
                </a:solidFill>
                <a:latin typeface="Calibri" charset="0"/>
                <a:ea typeface="Calibri" charset="0"/>
                <a:cs typeface="Calibri" charset="0"/>
              </a:rPr>
              <a:t>admin@clinicalpartnership.co.uk</a:t>
            </a:r>
            <a:endParaRPr lang="en-US" sz="1200" dirty="0">
              <a:solidFill>
                <a:srgbClr val="39C582"/>
              </a:solidFill>
              <a:latin typeface="Calibri" charset="0"/>
              <a:ea typeface="Calibri" charset="0"/>
              <a:cs typeface="Calibri" charset="0"/>
            </a:endParaRPr>
          </a:p>
          <a:p>
            <a:r>
              <a:rPr lang="en-US" sz="1200" dirty="0" smtClean="0">
                <a:latin typeface="Calibri" charset="0"/>
                <a:ea typeface="Calibri" charset="0"/>
                <a:cs typeface="Calibri" charset="0"/>
              </a:rPr>
              <a:t>You </a:t>
            </a:r>
            <a:r>
              <a:rPr lang="en-US" sz="1200" dirty="0">
                <a:latin typeface="Calibri" charset="0"/>
                <a:ea typeface="Calibri" charset="0"/>
                <a:cs typeface="Calibri" charset="0"/>
              </a:rPr>
              <a:t>have the right to complain to a supervisory authority if you feel that we have breached the terms outlaid in our Privacy Policy. Complaints can be made to the </a:t>
            </a:r>
            <a:r>
              <a:rPr lang="en-US" sz="1200" dirty="0">
                <a:solidFill>
                  <a:srgbClr val="39C582"/>
                </a:solidFill>
                <a:latin typeface="Calibri" charset="0"/>
                <a:ea typeface="Calibri" charset="0"/>
                <a:cs typeface="Calibri" charset="0"/>
              </a:rPr>
              <a:t>Information Commissioner’s Office, Wycliffe House, Water Lane, </a:t>
            </a:r>
            <a:r>
              <a:rPr lang="en-US" sz="1200" dirty="0" err="1">
                <a:solidFill>
                  <a:srgbClr val="39C582"/>
                </a:solidFill>
                <a:latin typeface="Calibri" charset="0"/>
                <a:ea typeface="Calibri" charset="0"/>
                <a:cs typeface="Calibri" charset="0"/>
              </a:rPr>
              <a:t>Wilmslow</a:t>
            </a:r>
            <a:r>
              <a:rPr lang="en-US" sz="1200" dirty="0">
                <a:solidFill>
                  <a:srgbClr val="39C582"/>
                </a:solidFill>
                <a:latin typeface="Calibri" charset="0"/>
                <a:ea typeface="Calibri" charset="0"/>
                <a:cs typeface="Calibri" charset="0"/>
              </a:rPr>
              <a:t>, Cheshire, SK9 5AF </a:t>
            </a:r>
            <a:r>
              <a:rPr lang="en-US" sz="1200" dirty="0">
                <a:latin typeface="Calibri" charset="0"/>
                <a:ea typeface="Calibri" charset="0"/>
                <a:cs typeface="Calibri" charset="0"/>
              </a:rPr>
              <a:t>or further information can be found at </a:t>
            </a:r>
            <a:r>
              <a:rPr lang="en-US" sz="1200" dirty="0" err="1">
                <a:solidFill>
                  <a:srgbClr val="39C582"/>
                </a:solidFill>
                <a:latin typeface="Calibri" charset="0"/>
                <a:ea typeface="Calibri" charset="0"/>
                <a:cs typeface="Calibri" charset="0"/>
              </a:rPr>
              <a:t>www.ico.org.uk</a:t>
            </a:r>
            <a:endParaRPr lang="en-US" sz="1200" dirty="0">
              <a:solidFill>
                <a:srgbClr val="39C582"/>
              </a:solidFill>
              <a:latin typeface="Calibri" charset="0"/>
              <a:ea typeface="Calibri" charset="0"/>
              <a:cs typeface="Calibri" charset="0"/>
            </a:endParaRPr>
          </a:p>
        </p:txBody>
      </p:sp>
    </p:spTree>
    <p:extLst>
      <p:ext uri="{BB962C8B-B14F-4D97-AF65-F5344CB8AC3E}">
        <p14:creationId xmlns:p14="http://schemas.microsoft.com/office/powerpoint/2010/main" val="6230852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TotalTime>
  <Words>1639</Words>
  <Application>Microsoft Macintosh PowerPoint</Application>
  <PresentationFormat>Custom</PresentationFormat>
  <Paragraphs>89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Calibri</vt:lpstr>
      <vt:lpstr>Courier New</vt:lpstr>
      <vt:lpstr>Arial</vt:lpstr>
      <vt:lpstr>Office Theme</vt:lpstr>
      <vt:lpstr>PowerPoint Presentation</vt:lpstr>
      <vt:lpstr>PowerPoint Presentation</vt:lpstr>
      <vt:lpstr>PowerPoint Presentation</vt:lpstr>
      <vt:lpstr>PowerPoint Presentation</vt:lpstr>
    </vt:vector>
  </TitlesOfParts>
  <Company>Meddserve</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Britton</dc:creator>
  <cp:lastModifiedBy>Holly Hellstrom</cp:lastModifiedBy>
  <cp:revision>97</cp:revision>
  <dcterms:created xsi:type="dcterms:W3CDTF">2015-06-20T05:36:00Z</dcterms:created>
  <dcterms:modified xsi:type="dcterms:W3CDTF">2018-05-09T11:09:00Z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1033-10.1.0.5490</vt:lpwstr>
  </property>
</Properties>
</file>